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4"/>
  </p:sldMasterIdLst>
  <p:notesMasterIdLst>
    <p:notesMasterId r:id="rId19"/>
  </p:notesMasterIdLst>
  <p:handoutMasterIdLst>
    <p:handoutMasterId r:id="rId20"/>
  </p:handoutMasterIdLst>
  <p:sldIdLst>
    <p:sldId id="1282" r:id="rId5"/>
    <p:sldId id="1283" r:id="rId6"/>
    <p:sldId id="1284" r:id="rId7"/>
    <p:sldId id="1285" r:id="rId8"/>
    <p:sldId id="1286" r:id="rId9"/>
    <p:sldId id="1287" r:id="rId10"/>
    <p:sldId id="1293" r:id="rId11"/>
    <p:sldId id="1296" r:id="rId12"/>
    <p:sldId id="1297" r:id="rId13"/>
    <p:sldId id="1289" r:id="rId14"/>
    <p:sldId id="1294" r:id="rId15"/>
    <p:sldId id="1290" r:id="rId16"/>
    <p:sldId id="1292" r:id="rId17"/>
    <p:sldId id="1295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DC8"/>
    <a:srgbClr val="FFFFFF"/>
    <a:srgbClr val="354F93"/>
    <a:srgbClr val="91AAED"/>
    <a:srgbClr val="2F4689"/>
    <a:srgbClr val="202F6B"/>
    <a:srgbClr val="344E98"/>
    <a:srgbClr val="5782C9"/>
    <a:srgbClr val="4363A8"/>
    <a:srgbClr val="94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FEE49-35AD-4344-9B96-4A62501ED967}" v="52" dt="2023-07-27T15:39:15.90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89" autoAdjust="0"/>
  </p:normalViewPr>
  <p:slideViewPr>
    <p:cSldViewPr snapToGrid="0">
      <p:cViewPr>
        <p:scale>
          <a:sx n="79" d="100"/>
          <a:sy n="79" d="100"/>
        </p:scale>
        <p:origin x="86" y="322"/>
      </p:cViewPr>
      <p:guideLst>
        <p:guide orient="horz" pos="2160"/>
        <p:guide pos="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1886" y="3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 kumar paluri" userId="a9f451d9d2932f25" providerId="LiveId" clId="{28AFEE49-35AD-4344-9B96-4A62501ED967}"/>
    <pc:docChg chg="undo custSel delSld modSld sldOrd">
      <pc:chgData name="sarath kumar paluri" userId="a9f451d9d2932f25" providerId="LiveId" clId="{28AFEE49-35AD-4344-9B96-4A62501ED967}" dt="2023-08-08T16:00:52.852" v="1100" actId="20577"/>
      <pc:docMkLst>
        <pc:docMk/>
      </pc:docMkLst>
      <pc:sldChg chg="ord modAnim">
        <pc:chgData name="sarath kumar paluri" userId="a9f451d9d2932f25" providerId="LiveId" clId="{28AFEE49-35AD-4344-9B96-4A62501ED967}" dt="2023-07-28T03:19:14.188" v="1051"/>
        <pc:sldMkLst>
          <pc:docMk/>
          <pc:sldMk cId="917409932" sldId="1282"/>
        </pc:sldMkLst>
      </pc:sldChg>
      <pc:sldChg chg="modAnim">
        <pc:chgData name="sarath kumar paluri" userId="a9f451d9d2932f25" providerId="LiveId" clId="{28AFEE49-35AD-4344-9B96-4A62501ED967}" dt="2023-07-27T15:32:08.892" v="1014"/>
        <pc:sldMkLst>
          <pc:docMk/>
          <pc:sldMk cId="2642914471" sldId="1283"/>
        </pc:sldMkLst>
      </pc:sldChg>
      <pc:sldChg chg="modAnim">
        <pc:chgData name="sarath kumar paluri" userId="a9f451d9d2932f25" providerId="LiveId" clId="{28AFEE49-35AD-4344-9B96-4A62501ED967}" dt="2023-07-27T15:32:40.843" v="1015"/>
        <pc:sldMkLst>
          <pc:docMk/>
          <pc:sldMk cId="927843489" sldId="1284"/>
        </pc:sldMkLst>
      </pc:sldChg>
      <pc:sldChg chg="addSp delSp modSp mod modAnim chgLayout">
        <pc:chgData name="sarath kumar paluri" userId="a9f451d9d2932f25" providerId="LiveId" clId="{28AFEE49-35AD-4344-9B96-4A62501ED967}" dt="2023-07-27T15:32:52.673" v="1016"/>
        <pc:sldMkLst>
          <pc:docMk/>
          <pc:sldMk cId="937348974" sldId="1285"/>
        </pc:sldMkLst>
        <pc:spChg chg="mod ord">
          <ac:chgData name="sarath kumar paluri" userId="a9f451d9d2932f25" providerId="LiveId" clId="{28AFEE49-35AD-4344-9B96-4A62501ED967}" dt="2023-07-27T15:01:34.897" v="3" actId="6264"/>
          <ac:spMkLst>
            <pc:docMk/>
            <pc:sldMk cId="937348974" sldId="1285"/>
            <ac:spMk id="2" creationId="{BD8560FA-219C-3675-B476-E6CB07A55265}"/>
          </ac:spMkLst>
        </pc:spChg>
        <pc:spChg chg="add del mod">
          <ac:chgData name="sarath kumar paluri" userId="a9f451d9d2932f25" providerId="LiveId" clId="{28AFEE49-35AD-4344-9B96-4A62501ED967}" dt="2023-07-27T15:01:34.897" v="3" actId="6264"/>
          <ac:spMkLst>
            <pc:docMk/>
            <pc:sldMk cId="937348974" sldId="1285"/>
            <ac:spMk id="3" creationId="{87FE4C8F-B2CA-B307-B856-D08ACC9FC83F}"/>
          </ac:spMkLst>
        </pc:spChg>
        <pc:graphicFrameChg chg="add del mod modGraphic">
          <ac:chgData name="sarath kumar paluri" userId="a9f451d9d2932f25" providerId="LiveId" clId="{28AFEE49-35AD-4344-9B96-4A62501ED967}" dt="2023-07-27T15:04:10.279" v="9" actId="21"/>
          <ac:graphicFrameMkLst>
            <pc:docMk/>
            <pc:sldMk cId="937348974" sldId="1285"/>
            <ac:graphicFrameMk id="7" creationId="{A7AE8060-E73A-7A1D-6398-6A66ECCBC44D}"/>
          </ac:graphicFrameMkLst>
        </pc:graphicFrameChg>
      </pc:sldChg>
      <pc:sldChg chg="modAnim">
        <pc:chgData name="sarath kumar paluri" userId="a9f451d9d2932f25" providerId="LiveId" clId="{28AFEE49-35AD-4344-9B96-4A62501ED967}" dt="2023-07-27T15:38:10.209" v="1045"/>
        <pc:sldMkLst>
          <pc:docMk/>
          <pc:sldMk cId="3580775801" sldId="1286"/>
        </pc:sldMkLst>
      </pc:sldChg>
      <pc:sldChg chg="del">
        <pc:chgData name="sarath kumar paluri" userId="a9f451d9d2932f25" providerId="LiveId" clId="{28AFEE49-35AD-4344-9B96-4A62501ED967}" dt="2023-07-27T15:29:35.996" v="1008" actId="2696"/>
        <pc:sldMkLst>
          <pc:docMk/>
          <pc:sldMk cId="869429361" sldId="1288"/>
        </pc:sldMkLst>
      </pc:sldChg>
      <pc:sldChg chg="modAnim">
        <pc:chgData name="sarath kumar paluri" userId="a9f451d9d2932f25" providerId="LiveId" clId="{28AFEE49-35AD-4344-9B96-4A62501ED967}" dt="2023-07-27T15:34:00.786" v="1027"/>
        <pc:sldMkLst>
          <pc:docMk/>
          <pc:sldMk cId="4178000045" sldId="1289"/>
        </pc:sldMkLst>
      </pc:sldChg>
      <pc:sldChg chg="modAnim">
        <pc:chgData name="sarath kumar paluri" userId="a9f451d9d2932f25" providerId="LiveId" clId="{28AFEE49-35AD-4344-9B96-4A62501ED967}" dt="2023-07-27T15:38:46.036" v="1046"/>
        <pc:sldMkLst>
          <pc:docMk/>
          <pc:sldMk cId="4202730529" sldId="1290"/>
        </pc:sldMkLst>
      </pc:sldChg>
      <pc:sldChg chg="modAnim">
        <pc:chgData name="sarath kumar paluri" userId="a9f451d9d2932f25" providerId="LiveId" clId="{28AFEE49-35AD-4344-9B96-4A62501ED967}" dt="2023-07-27T15:38:55.382" v="1047"/>
        <pc:sldMkLst>
          <pc:docMk/>
          <pc:sldMk cId="1873850457" sldId="1291"/>
        </pc:sldMkLst>
      </pc:sldChg>
      <pc:sldChg chg="modAnim">
        <pc:chgData name="sarath kumar paluri" userId="a9f451d9d2932f25" providerId="LiveId" clId="{28AFEE49-35AD-4344-9B96-4A62501ED967}" dt="2023-07-27T15:39:06.598" v="1048"/>
        <pc:sldMkLst>
          <pc:docMk/>
          <pc:sldMk cId="3664786131" sldId="1292"/>
        </pc:sldMkLst>
      </pc:sldChg>
      <pc:sldChg chg="modSp mod modAnim">
        <pc:chgData name="sarath kumar paluri" userId="a9f451d9d2932f25" providerId="LiveId" clId="{28AFEE49-35AD-4344-9B96-4A62501ED967}" dt="2023-08-08T16:00:52.852" v="1100" actId="20577"/>
        <pc:sldMkLst>
          <pc:docMk/>
          <pc:sldMk cId="249337594" sldId="1293"/>
        </pc:sldMkLst>
        <pc:spChg chg="mod">
          <ac:chgData name="sarath kumar paluri" userId="a9f451d9d2932f25" providerId="LiveId" clId="{28AFEE49-35AD-4344-9B96-4A62501ED967}" dt="2023-08-08T16:00:52.852" v="1100" actId="20577"/>
          <ac:spMkLst>
            <pc:docMk/>
            <pc:sldMk cId="249337594" sldId="1293"/>
            <ac:spMk id="3" creationId="{319EEB9C-42A3-ECFA-C0C9-588FC0EDDEF9}"/>
          </ac:spMkLst>
        </pc:spChg>
      </pc:sldChg>
      <pc:sldChg chg="addSp delSp modSp mod modAnim">
        <pc:chgData name="sarath kumar paluri" userId="a9f451d9d2932f25" providerId="LiveId" clId="{28AFEE49-35AD-4344-9B96-4A62501ED967}" dt="2023-07-27T15:33:53.396" v="1026"/>
        <pc:sldMkLst>
          <pc:docMk/>
          <pc:sldMk cId="3675136234" sldId="1294"/>
        </pc:sldMkLst>
        <pc:picChg chg="add del mod">
          <ac:chgData name="sarath kumar paluri" userId="a9f451d9d2932f25" providerId="LiveId" clId="{28AFEE49-35AD-4344-9B96-4A62501ED967}" dt="2023-07-27T15:13:55.963" v="399" actId="21"/>
          <ac:picMkLst>
            <pc:docMk/>
            <pc:sldMk cId="3675136234" sldId="1294"/>
            <ac:picMk id="5" creationId="{50852467-0369-237D-ADA7-A21F42C7EED9}"/>
          </ac:picMkLst>
        </pc:picChg>
      </pc:sldChg>
      <pc:sldChg chg="addSp delSp modSp mod modAnim">
        <pc:chgData name="sarath kumar paluri" userId="a9f451d9d2932f25" providerId="LiveId" clId="{28AFEE49-35AD-4344-9B96-4A62501ED967}" dt="2023-07-27T15:37:22.826" v="1044" actId="13926"/>
        <pc:sldMkLst>
          <pc:docMk/>
          <pc:sldMk cId="2159091399" sldId="1295"/>
        </pc:sldMkLst>
        <pc:spChg chg="mod">
          <ac:chgData name="sarath kumar paluri" userId="a9f451d9d2932f25" providerId="LiveId" clId="{28AFEE49-35AD-4344-9B96-4A62501ED967}" dt="2023-07-27T15:07:53.508" v="103" actId="20577"/>
          <ac:spMkLst>
            <pc:docMk/>
            <pc:sldMk cId="2159091399" sldId="1295"/>
            <ac:spMk id="2" creationId="{FADB5810-C362-60CB-CFC0-6AE28C94E602}"/>
          </ac:spMkLst>
        </pc:spChg>
        <pc:spChg chg="add mod">
          <ac:chgData name="sarath kumar paluri" userId="a9f451d9d2932f25" providerId="LiveId" clId="{28AFEE49-35AD-4344-9B96-4A62501ED967}" dt="2023-07-27T15:37:22.826" v="1044" actId="13926"/>
          <ac:spMkLst>
            <pc:docMk/>
            <pc:sldMk cId="2159091399" sldId="1295"/>
            <ac:spMk id="3" creationId="{C5001416-268B-9631-4849-00AA9CC6873B}"/>
          </ac:spMkLst>
        </pc:spChg>
        <pc:spChg chg="add del">
          <ac:chgData name="sarath kumar paluri" userId="a9f451d9d2932f25" providerId="LiveId" clId="{28AFEE49-35AD-4344-9B96-4A62501ED967}" dt="2023-07-27T15:10:18.533" v="242"/>
          <ac:spMkLst>
            <pc:docMk/>
            <pc:sldMk cId="2159091399" sldId="1295"/>
            <ac:spMk id="4" creationId="{42AEC0F7-8F86-291C-1847-44692C3B45DD}"/>
          </ac:spMkLst>
        </pc:spChg>
        <pc:spChg chg="add del">
          <ac:chgData name="sarath kumar paluri" userId="a9f451d9d2932f25" providerId="LiveId" clId="{28AFEE49-35AD-4344-9B96-4A62501ED967}" dt="2023-07-27T15:10:20.934" v="244"/>
          <ac:spMkLst>
            <pc:docMk/>
            <pc:sldMk cId="2159091399" sldId="1295"/>
            <ac:spMk id="5" creationId="{B213276F-DF37-3BC4-A7EA-B4EBC82FFE01}"/>
          </ac:spMkLst>
        </pc:spChg>
        <pc:spChg chg="add del">
          <ac:chgData name="sarath kumar paluri" userId="a9f451d9d2932f25" providerId="LiveId" clId="{28AFEE49-35AD-4344-9B96-4A62501ED967}" dt="2023-07-27T15:10:23.982" v="246"/>
          <ac:spMkLst>
            <pc:docMk/>
            <pc:sldMk cId="2159091399" sldId="1295"/>
            <ac:spMk id="6" creationId="{F6AD4FC5-CC8A-EFB8-C5C1-B88673A62FB2}"/>
          </ac:spMkLst>
        </pc:spChg>
        <pc:picChg chg="add mod">
          <ac:chgData name="sarath kumar paluri" userId="a9f451d9d2932f25" providerId="LiveId" clId="{28AFEE49-35AD-4344-9B96-4A62501ED967}" dt="2023-07-27T15:14:21.859" v="404" actId="1076"/>
          <ac:picMkLst>
            <pc:docMk/>
            <pc:sldMk cId="2159091399" sldId="1295"/>
            <ac:picMk id="7" creationId="{D5B60F8E-68A5-31A8-0CF4-0F303941183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BE840-8661-4D33-ACB6-FD28BEF0F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EE8A5-9A66-463E-AE6B-A4BFE6AE1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35BB4-08A4-42AE-B7DA-388E94CD1A67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58343-0C61-4DBE-81AF-0651A9791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54F6-1017-4AA7-B11F-552C3C7E34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93750-AC21-4EC7-8DE4-CCCCEE23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5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DFFCBB-3A13-A449-B8FB-532BA4338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ＭＳ Ｐゴシック" pitchFamily="-9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EBB0E32-0304-4451-ADB8-C044457D5B85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8E638E-A347-40F8-91B3-4B5D082D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6843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40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72EB-3A10-4016-BEB1-0B84071E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28" y="0"/>
            <a:ext cx="11680360" cy="690664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    </a:t>
            </a:r>
            <a:r>
              <a:rPr lang="en-US" b="1" dirty="0">
                <a:solidFill>
                  <a:schemeClr val="accent6"/>
                </a:solidFill>
                <a:latin typeface="Gill Sans Ultra Bold Condensed" panose="020B0A06020104020203" pitchFamily="34" charset="0"/>
              </a:rPr>
              <a:t>FLIGHT FARE ESTIMATION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955FD9-7334-90B9-8845-4CCA5D4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8" y="690664"/>
            <a:ext cx="6011694" cy="3765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49BBB-4B3F-1499-759D-1EED911A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19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3007D-16A5-FFF7-5649-F9593ED2D38F}"/>
              </a:ext>
            </a:extLst>
          </p:cNvPr>
          <p:cNvSpPr txBox="1"/>
          <p:nvPr/>
        </p:nvSpPr>
        <p:spPr>
          <a:xfrm>
            <a:off x="866275" y="5468416"/>
            <a:ext cx="3986462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BATCH</a:t>
            </a:r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-</a:t>
            </a:r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13-02-2023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ED9D-48D9-4860-00FD-2BCD888F7500}"/>
              </a:ext>
            </a:extLst>
          </p:cNvPr>
          <p:cNvSpPr txBox="1"/>
          <p:nvPr/>
        </p:nvSpPr>
        <p:spPr>
          <a:xfrm flipH="1">
            <a:off x="8003805" y="1642977"/>
            <a:ext cx="2559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REGRESSION PROJECT</a:t>
            </a: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7AE6-C0DC-00FA-FEE8-0120C956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Inputs selected for my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523AE-98D6-2C5A-3DD0-9C0DCAF3D21D}"/>
              </a:ext>
            </a:extLst>
          </p:cNvPr>
          <p:cNvSpPr txBox="1"/>
          <p:nvPr/>
        </p:nvSpPr>
        <p:spPr>
          <a:xfrm>
            <a:off x="972766" y="2013626"/>
            <a:ext cx="105156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6"/>
                </a:solidFill>
              </a:rPr>
              <a:t>Data Exploration: </a:t>
            </a:r>
            <a:r>
              <a:rPr lang="en-US" sz="1800" dirty="0">
                <a:solidFill>
                  <a:schemeClr val="accent6"/>
                </a:solidFill>
              </a:rPr>
              <a:t>Exploring the trained data set and test data set by using statistical measures and visualizations.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6"/>
                </a:solidFill>
              </a:rPr>
              <a:t>Missing values and Outliers </a:t>
            </a:r>
            <a:r>
              <a:rPr lang="en-US" sz="1800" dirty="0">
                <a:solidFill>
                  <a:schemeClr val="accent6"/>
                </a:solidFill>
              </a:rPr>
              <a:t>: Missing values were handled in both train and test data by using measures of central  tendency for numerical column and mode for categorical column.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Outliers are handled by replacing them lower quartile range and upper quartile range.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6"/>
                </a:solidFill>
              </a:rPr>
              <a:t>Feature Engineering </a:t>
            </a:r>
            <a:r>
              <a:rPr lang="en-US" sz="1800" dirty="0">
                <a:solidFill>
                  <a:schemeClr val="accent6"/>
                </a:solidFill>
              </a:rPr>
              <a:t>: Creating new columns from the existing columns that makes more informative about the data set.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6"/>
                </a:solidFill>
              </a:rPr>
              <a:t>Feature Scaling </a:t>
            </a:r>
            <a:r>
              <a:rPr lang="en-US" sz="1800" dirty="0">
                <a:solidFill>
                  <a:schemeClr val="accent6"/>
                </a:solidFill>
              </a:rPr>
              <a:t>: the process of normalizing the range of features in a dataset . Some methods of scaling are standard scalar , normalized Scalar.</a:t>
            </a:r>
            <a:endParaRPr lang="en-IN" sz="18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00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41FD-2C62-E024-6950-7893DCC5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Data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4F23B-7DAF-705B-B0B1-E392C72F047B}"/>
              </a:ext>
            </a:extLst>
          </p:cNvPr>
          <p:cNvSpPr txBox="1"/>
          <p:nvPr/>
        </p:nvSpPr>
        <p:spPr>
          <a:xfrm>
            <a:off x="838201" y="1906621"/>
            <a:ext cx="10834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* It’s essential to convert all the features into numeric type 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* For categorical data , The data is divided into either </a:t>
            </a:r>
            <a:r>
              <a:rPr lang="en-US" b="1" dirty="0">
                <a:solidFill>
                  <a:schemeClr val="accent6"/>
                </a:solidFill>
              </a:rPr>
              <a:t>nominal data</a:t>
            </a:r>
            <a:r>
              <a:rPr lang="en-US" dirty="0">
                <a:solidFill>
                  <a:schemeClr val="accent6"/>
                </a:solidFill>
              </a:rPr>
              <a:t> or </a:t>
            </a:r>
            <a:r>
              <a:rPr lang="en-US" b="1" dirty="0">
                <a:solidFill>
                  <a:schemeClr val="accent6"/>
                </a:solidFill>
              </a:rPr>
              <a:t>ordinal data.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   For the data set ,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Nominal data- Airlines, Source, Destination, Additional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Ordinal data-Dep time, Arrival time, Journey month</a:t>
            </a:r>
          </a:p>
          <a:p>
            <a:r>
              <a:rPr lang="en-US" dirty="0">
                <a:solidFill>
                  <a:schemeClr val="accent6"/>
                </a:solidFill>
              </a:rPr>
              <a:t>   </a:t>
            </a:r>
            <a:r>
              <a:rPr lang="en-IN" dirty="0">
                <a:solidFill>
                  <a:schemeClr val="accent6"/>
                </a:solidFill>
              </a:rPr>
              <a:t>   (Label Encoding for ordinal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r>
              <a:rPr lang="en-US" dirty="0">
                <a:solidFill>
                  <a:schemeClr val="accent6"/>
                </a:solidFill>
              </a:rPr>
              <a:t>      (One hot encoding for nominal)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36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1CAF-4D38-65DD-F903-98FF5AA8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Model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3CE7A-E59F-F4F9-A9F8-24C933D745F6}"/>
              </a:ext>
            </a:extLst>
          </p:cNvPr>
          <p:cNvSpPr txBox="1"/>
          <p:nvPr/>
        </p:nvSpPr>
        <p:spPr>
          <a:xfrm>
            <a:off x="1079770" y="1945532"/>
            <a:ext cx="1027403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There are different kind of models for the data set depending on the </a:t>
            </a:r>
            <a:r>
              <a:rPr lang="en-US" sz="1800" b="1" dirty="0">
                <a:solidFill>
                  <a:schemeClr val="accent6"/>
                </a:solidFill>
              </a:rPr>
              <a:t>Output Variable.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Here, the output variable is Delivery Time . We will be using </a:t>
            </a:r>
            <a:r>
              <a:rPr lang="en-US" sz="1800" b="1" dirty="0">
                <a:solidFill>
                  <a:schemeClr val="accent6"/>
                </a:solidFill>
              </a:rPr>
              <a:t>Regression</a:t>
            </a:r>
            <a:r>
              <a:rPr lang="en-US" sz="1800" dirty="0">
                <a:solidFill>
                  <a:schemeClr val="accent6"/>
                </a:solidFill>
              </a:rPr>
              <a:t> models . As, the output column is of numerical data type.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The models used for this project are :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</a:rPr>
              <a:t>             - Multiple Linear Regression.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</a:rPr>
              <a:t>             - Polynomial Regression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</a:rPr>
              <a:t>             - Lasso and Ridge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</a:rPr>
              <a:t>             - Random Forest Regressor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</a:rPr>
              <a:t>             - XGB Regressor </a:t>
            </a:r>
          </a:p>
          <a:p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30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A93A-2C74-9C40-430E-200D6ABD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779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Evaluation(Model Selection)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AA5D0-EBBE-FB71-3FE5-1B848EA679EB}"/>
              </a:ext>
            </a:extLst>
          </p:cNvPr>
          <p:cNvSpPr txBox="1"/>
          <p:nvPr/>
        </p:nvSpPr>
        <p:spPr>
          <a:xfrm>
            <a:off x="449637" y="1027910"/>
            <a:ext cx="10984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/>
                </a:solidFill>
              </a:rPr>
              <a:t>               Model Evaluation is done by loss and Performance of the model.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               Loss </a:t>
            </a:r>
            <a:r>
              <a:rPr lang="en-US" sz="2000" dirty="0">
                <a:solidFill>
                  <a:schemeClr val="accent6"/>
                </a:solidFill>
              </a:rPr>
              <a:t>metrics is evaluated by </a:t>
            </a:r>
            <a:r>
              <a:rPr lang="en-US" sz="2000" b="1" dirty="0">
                <a:solidFill>
                  <a:schemeClr val="accent6"/>
                </a:solidFill>
              </a:rPr>
              <a:t>mean squared error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               Performance </a:t>
            </a:r>
            <a:r>
              <a:rPr lang="en-US" sz="2000" dirty="0">
                <a:solidFill>
                  <a:schemeClr val="accent6"/>
                </a:solidFill>
              </a:rPr>
              <a:t>metrics is evaluated by </a:t>
            </a:r>
            <a:r>
              <a:rPr lang="en-US" sz="2000" b="1" dirty="0">
                <a:solidFill>
                  <a:schemeClr val="accent6"/>
                </a:solidFill>
              </a:rPr>
              <a:t>r2 Score.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lvl="2"/>
            <a:r>
              <a:rPr lang="en-IN" sz="2000" dirty="0">
                <a:solidFill>
                  <a:schemeClr val="accent6"/>
                </a:solidFill>
              </a:rPr>
              <a:t>                                                                                      loss metrics                       accuracy metrics</a:t>
            </a:r>
          </a:p>
          <a:p>
            <a:pPr lvl="2"/>
            <a:endParaRPr lang="en-IN" sz="20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Multiple Linear Regression               -                   0.68                                       0.71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Polynomial Regression                      -                   0.51                                       0.48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Lasso &amp; Ridge                                     -                    0.67                                       0.70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Random Forest Regressor                -                    0.97                                       0.85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XGB regressor                                     -                    0.94                                       0.87</a:t>
            </a:r>
          </a:p>
          <a:p>
            <a:pPr lvl="2"/>
            <a:endParaRPr lang="en-IN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Basically for me every model is a good fit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I choose Random Forest Regressor because it having train score &amp; test score are  good fit compare to other models </a:t>
            </a:r>
          </a:p>
        </p:txBody>
      </p:sp>
    </p:spTree>
    <p:extLst>
      <p:ext uri="{BB962C8B-B14F-4D97-AF65-F5344CB8AC3E}">
        <p14:creationId xmlns:p14="http://schemas.microsoft.com/office/powerpoint/2010/main" val="3664786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5810-C362-60CB-CFC0-6AE28C94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55"/>
            <a:ext cx="10515600" cy="863170"/>
          </a:xfrm>
        </p:spPr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Real Time Prediction</a:t>
            </a:r>
            <a:b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</a:br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1416-268B-9631-4849-00AA9CC6873B}"/>
              </a:ext>
            </a:extLst>
          </p:cNvPr>
          <p:cNvSpPr txBox="1"/>
          <p:nvPr/>
        </p:nvSpPr>
        <p:spPr>
          <a:xfrm>
            <a:off x="436882" y="955925"/>
            <a:ext cx="1060703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User Given Data: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Airline – Jet airways</a:t>
            </a:r>
          </a:p>
          <a:p>
            <a:r>
              <a:rPr lang="en-US" dirty="0">
                <a:solidFill>
                  <a:schemeClr val="accent6"/>
                </a:solidFill>
              </a:rPr>
              <a:t>Source- Bangalore</a:t>
            </a:r>
          </a:p>
          <a:p>
            <a:r>
              <a:rPr lang="en-US" dirty="0">
                <a:solidFill>
                  <a:schemeClr val="accent6"/>
                </a:solidFill>
              </a:rPr>
              <a:t>Destination- New Delhi</a:t>
            </a:r>
          </a:p>
          <a:p>
            <a:r>
              <a:rPr lang="en-US" dirty="0">
                <a:solidFill>
                  <a:schemeClr val="accent6"/>
                </a:solidFill>
              </a:rPr>
              <a:t>Arrival time – 675</a:t>
            </a:r>
          </a:p>
          <a:p>
            <a:r>
              <a:rPr lang="en-US" dirty="0">
                <a:solidFill>
                  <a:schemeClr val="accent6"/>
                </a:solidFill>
              </a:rPr>
              <a:t>Departure time – 678</a:t>
            </a:r>
          </a:p>
          <a:p>
            <a:r>
              <a:rPr lang="en-US" dirty="0">
                <a:solidFill>
                  <a:schemeClr val="accent6"/>
                </a:solidFill>
              </a:rPr>
              <a:t>Duration – 2h 30m</a:t>
            </a:r>
          </a:p>
          <a:p>
            <a:r>
              <a:rPr lang="en-US" dirty="0">
                <a:solidFill>
                  <a:schemeClr val="accent6"/>
                </a:solidFill>
              </a:rPr>
              <a:t>No of stops – 2</a:t>
            </a:r>
          </a:p>
          <a:p>
            <a:r>
              <a:rPr lang="en-US" dirty="0">
                <a:solidFill>
                  <a:schemeClr val="accent6"/>
                </a:solidFill>
              </a:rPr>
              <a:t>Additional info- No info</a:t>
            </a:r>
          </a:p>
          <a:p>
            <a:r>
              <a:rPr lang="en-US" dirty="0">
                <a:solidFill>
                  <a:schemeClr val="accent6"/>
                </a:solidFill>
              </a:rPr>
              <a:t>Date of journey – 23</a:t>
            </a:r>
          </a:p>
          <a:p>
            <a:r>
              <a:rPr lang="en-US" dirty="0">
                <a:solidFill>
                  <a:schemeClr val="accent6"/>
                </a:solidFill>
              </a:rPr>
              <a:t>Date of month -3</a:t>
            </a:r>
          </a:p>
          <a:p>
            <a:r>
              <a:rPr lang="en-US" dirty="0">
                <a:solidFill>
                  <a:schemeClr val="accent6"/>
                </a:solidFill>
              </a:rPr>
              <a:t>Weekday - 5 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data=['Jet Airways’, 'Bangalore’, 'New Delhi',675,678,'2h 30m',2,'No info',23,3,5]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-After onehot coding and label encoding I got the price for the user given input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                                                                Estimated </a:t>
            </a:r>
            <a:r>
              <a:rPr lang="en-US" sz="2400" b="1" dirty="0">
                <a:solidFill>
                  <a:schemeClr val="accent6"/>
                </a:solidFill>
                <a:highlight>
                  <a:srgbClr val="FFFF00"/>
                </a:highlight>
              </a:rPr>
              <a:t>Price=  17433.18</a:t>
            </a:r>
            <a:endParaRPr lang="en-US" sz="2400" b="1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-So this will be the price according to the user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60F8E-68A5-31A8-0CF4-0F303941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52" y="2861733"/>
            <a:ext cx="3640666" cy="27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913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BFE9-B15A-9293-43F9-BF9EDFFF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903" y="365129"/>
            <a:ext cx="8637897" cy="942303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    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Project Info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FDBE-E79C-904C-23AF-0852EC0CFB0F}"/>
              </a:ext>
            </a:extLst>
          </p:cNvPr>
          <p:cNvSpPr txBox="1"/>
          <p:nvPr/>
        </p:nvSpPr>
        <p:spPr>
          <a:xfrm>
            <a:off x="445888" y="1459832"/>
            <a:ext cx="78806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Identification of features and Collection of Data for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Cleaning and enriching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Insights on Data @ EDA( Exploratory Data 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Statistics</a:t>
            </a:r>
            <a:endParaRPr lang="en-IN" sz="2800" b="1" dirty="0">
              <a:solidFill>
                <a:schemeClr val="accent6"/>
              </a:solidFill>
              <a:latin typeface="Bahnschrift SemiBold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Visualisations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Derived insights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Predictive Model Building for Estimation of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Model Evaluation &amp; Real time Prediction</a:t>
            </a:r>
            <a:endParaRPr lang="en-IN" sz="2800" b="1" dirty="0">
              <a:solidFill>
                <a:schemeClr val="accent6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A6152-9EA8-0E4D-D52A-59A726D0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9" y="1459832"/>
            <a:ext cx="2992856" cy="29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4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C86-9B85-1BC9-3903-868D8D60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91" y="131665"/>
            <a:ext cx="11023061" cy="773007"/>
          </a:xfrm>
        </p:spPr>
        <p:txBody>
          <a:bodyPr/>
          <a:lstStyle/>
          <a:p>
            <a:r>
              <a:rPr lang="en-IN" sz="4000" b="1" cap="all" dirty="0">
                <a:solidFill>
                  <a:schemeClr val="accent6"/>
                </a:solidFill>
                <a:highlight>
                  <a:srgbClr val="000000"/>
                </a:highlight>
              </a:rPr>
              <a:t>    </a:t>
            </a:r>
            <a:r>
              <a:rPr lang="en-IN" sz="4000" b="1" cap="all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About the Data &amp; Input, output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40749-FECD-F573-0EC7-4D8832E9A77B}"/>
              </a:ext>
            </a:extLst>
          </p:cNvPr>
          <p:cNvSpPr txBox="1"/>
          <p:nvPr/>
        </p:nvSpPr>
        <p:spPr>
          <a:xfrm>
            <a:off x="680936" y="1439694"/>
            <a:ext cx="105853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Received the sample dataset from </a:t>
            </a:r>
            <a:r>
              <a:rPr lang="en-IN" dirty="0" err="1">
                <a:solidFill>
                  <a:schemeClr val="accent6"/>
                </a:solidFill>
              </a:rPr>
              <a:t>Github</a:t>
            </a:r>
            <a:r>
              <a:rPr lang="en-IN" dirty="0">
                <a:solidFill>
                  <a:schemeClr val="accent6"/>
                </a:solidFill>
              </a:rPr>
              <a:t> via. (Social </a:t>
            </a:r>
            <a:r>
              <a:rPr lang="en-IN" dirty="0" err="1">
                <a:solidFill>
                  <a:schemeClr val="accent6"/>
                </a:solidFill>
              </a:rPr>
              <a:t>Pracher</a:t>
            </a:r>
            <a:r>
              <a:rPr lang="en-IN" dirty="0">
                <a:solidFill>
                  <a:schemeClr val="accent6"/>
                </a:solidFill>
              </a:rPr>
              <a:t> institute)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The  dataset contains  flight fares information from various sources and destinations</a:t>
            </a:r>
          </a:p>
          <a:p>
            <a:endParaRPr lang="en-IN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Input variables used for predictive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Airline – type of airlines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Date of Journey – journey dates of passengers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Source – journey starting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Destination – journey end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Route– airline routes from different places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Departure Time – time of departure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Arrival Time – time of departure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Duration – total journey duration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Total Stops – no of stops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Additional info – extra baggage or luggage of passenger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Above variables chosen for model build are independent of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Model output variable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 Price – flight fare</a:t>
            </a:r>
          </a:p>
          <a:p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7478A-09A2-FB87-9B19-4B41AC37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96" y="2444075"/>
            <a:ext cx="3112852" cy="23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3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60FA-219C-3675-B476-E6CB07A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88001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Data Cleaning &amp; Enrichment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63BF-368B-FA69-896C-8BE7B23E49BC}"/>
              </a:ext>
            </a:extLst>
          </p:cNvPr>
          <p:cNvSpPr txBox="1"/>
          <p:nvPr/>
        </p:nvSpPr>
        <p:spPr>
          <a:xfrm>
            <a:off x="669072" y="1343721"/>
            <a:ext cx="11017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 in data cleaning I followed date, time format for the Date of journey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 I extracted Journey day, Journey month and weekday from Date of journey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Dropped the Route column because I am going to  consider source and destination column further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In Duration column, I converted data into minutes so that we can do better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Same applied for the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Exploratory Data Analysis : </a:t>
            </a:r>
            <a:r>
              <a:rPr lang="en-US" dirty="0">
                <a:solidFill>
                  <a:schemeClr val="accent6"/>
                </a:solidFill>
              </a:rPr>
              <a:t>Evaluated insights on the data .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   - </a:t>
            </a:r>
            <a:r>
              <a:rPr lang="en-US" dirty="0">
                <a:solidFill>
                  <a:schemeClr val="accent6"/>
                </a:solidFill>
              </a:rPr>
              <a:t>Insights on each column Data.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        - Insights with respect to Y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 Data Cleaning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 Data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 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Model Evaluation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201397-AC06-940A-D0E6-E9E5E6C5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066" y="2947481"/>
            <a:ext cx="4036415" cy="25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4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EBEE-7DB2-3CB7-9C62-9EBC1FE8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06" y="365129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Insights on Data (</a:t>
            </a:r>
            <a:r>
              <a:rPr lang="en-IN" dirty="0" err="1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Stats+Visual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)</a:t>
            </a:r>
            <a:b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</a:br>
            <a:b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</a:br>
            <a:endParaRPr lang="en-IN" dirty="0">
              <a:solidFill>
                <a:schemeClr val="accent6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A4945-6E6B-C2FE-4676-7926E74F76D9}"/>
              </a:ext>
            </a:extLst>
          </p:cNvPr>
          <p:cNvSpPr txBox="1"/>
          <p:nvPr/>
        </p:nvSpPr>
        <p:spPr>
          <a:xfrm>
            <a:off x="760141" y="1426303"/>
            <a:ext cx="1067171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Individual Column Data Study: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-Among all the airline, Air India has the highest number of passengers</a:t>
            </a:r>
          </a:p>
          <a:p>
            <a:r>
              <a:rPr lang="en-US" dirty="0">
                <a:solidFill>
                  <a:schemeClr val="accent6"/>
                </a:solidFill>
              </a:rPr>
              <a:t>-Delhi is the highest source city it having 41% of passengers</a:t>
            </a:r>
          </a:p>
          <a:p>
            <a:r>
              <a:rPr lang="en-US" dirty="0">
                <a:solidFill>
                  <a:schemeClr val="accent6"/>
                </a:solidFill>
              </a:rPr>
              <a:t>-Cochin is the highest destination city it having 41% of passengers</a:t>
            </a:r>
          </a:p>
          <a:p>
            <a:r>
              <a:rPr lang="en-US" dirty="0">
                <a:solidFill>
                  <a:schemeClr val="accent6"/>
                </a:solidFill>
              </a:rPr>
              <a:t>-According to the data morning is the most preferred departure time</a:t>
            </a:r>
          </a:p>
          <a:p>
            <a:r>
              <a:rPr lang="en-US" dirty="0">
                <a:solidFill>
                  <a:schemeClr val="accent6"/>
                </a:solidFill>
              </a:rPr>
              <a:t>-According to the data night is the most preferred arrival time</a:t>
            </a:r>
          </a:p>
          <a:p>
            <a:r>
              <a:rPr lang="en-US" dirty="0">
                <a:solidFill>
                  <a:schemeClr val="accent6"/>
                </a:solidFill>
              </a:rPr>
              <a:t>-50% of the flight duration is 505 minutes</a:t>
            </a:r>
          </a:p>
          <a:p>
            <a:r>
              <a:rPr lang="en-US" dirty="0">
                <a:solidFill>
                  <a:schemeClr val="accent6"/>
                </a:solidFill>
              </a:rPr>
              <a:t>-75% of the flights are 1 stop</a:t>
            </a:r>
          </a:p>
          <a:p>
            <a:r>
              <a:rPr lang="en-US" dirty="0">
                <a:solidFill>
                  <a:schemeClr val="accent6"/>
                </a:solidFill>
              </a:rPr>
              <a:t>-78% additional info doesn't have any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-most of the passengers preferred journey day is Saturday</a:t>
            </a:r>
          </a:p>
          <a:p>
            <a:r>
              <a:rPr lang="en-US" dirty="0">
                <a:solidFill>
                  <a:schemeClr val="accent6"/>
                </a:solidFill>
              </a:rPr>
              <a:t>-most of the passengers preferred journey month is June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4E097-3BDF-94FD-CC7B-2AD1E3C1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038" y="2079287"/>
            <a:ext cx="3868366" cy="2901275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3580775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875980-E21A-D5AA-1CF9-CDA286998AC3}"/>
              </a:ext>
            </a:extLst>
          </p:cNvPr>
          <p:cNvSpPr txBox="1"/>
          <p:nvPr/>
        </p:nvSpPr>
        <p:spPr>
          <a:xfrm>
            <a:off x="747133" y="468351"/>
            <a:ext cx="10920760" cy="5355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Insights on two columns:</a:t>
            </a:r>
          </a:p>
          <a:p>
            <a:endParaRPr lang="en-IN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-By seeing the bar plot in the month of march price is high compare to other months.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-As per the catplot New Delhi(Destination) is showing the highest price.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-As per the catplot Bangalore (source destination) is having the highest price.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-From the above diagram jet airways having the highest price compare to other airways.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-By seeing the above diagram we are unable write the insight so that we can consider other columns.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-Above barplot shows evening departure time having the highest  price.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-Above barplot shows evening Arrival time having the highest  price.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-so we all know that direct flight fares are high compare to multiple stop flights.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-As we see that 4(Friday) are the most expensive price compare to other days.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869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6B1C-B38D-FD82-70D5-DFC94CDE9C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Insights on total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EEB9C-42A3-ECFA-C0C9-588FC0EDDEF9}"/>
              </a:ext>
            </a:extLst>
          </p:cNvPr>
          <p:cNvSpPr txBox="1"/>
          <p:nvPr/>
        </p:nvSpPr>
        <p:spPr>
          <a:xfrm>
            <a:off x="648510" y="1603081"/>
            <a:ext cx="10894979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Airline -  Jet Airways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Source  - New Delhi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Destination – 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Dep_Time – Evening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Arrival_Time – Evening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No_of_Stops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Journey_Day –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Journey_Month –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6"/>
                </a:solidFill>
              </a:rPr>
              <a:t>According to the dataset these are the findings .  ( jet airways) airline have the highest price among all other airlines  and  (New Delhi)source  , Destination (Bangalore) are the bit high price , (Evening) is the most preferred time to start the journey so obviously price is high , usually journey ends in (evening) most of the types because this in domestic journey dataset, highest duration was the 8 hours, preferred day for journey is (Saturday) because people are tend to travel on weekends  , (March) month is the vacation time for all school, college students , so no of passengers are more on this month.</a:t>
            </a:r>
          </a:p>
        </p:txBody>
      </p:sp>
    </p:spTree>
    <p:extLst>
      <p:ext uri="{BB962C8B-B14F-4D97-AF65-F5344CB8AC3E}">
        <p14:creationId xmlns:p14="http://schemas.microsoft.com/office/powerpoint/2010/main" val="249337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41FD-2C62-E024-6950-7893DCC5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       </a:t>
            </a:r>
            <a:r>
              <a:rPr lang="en-IN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Predictive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4F23B-7DAF-705B-B0B1-E392C72F047B}"/>
              </a:ext>
            </a:extLst>
          </p:cNvPr>
          <p:cNvSpPr txBox="1"/>
          <p:nvPr/>
        </p:nvSpPr>
        <p:spPr>
          <a:xfrm>
            <a:off x="604737" y="1381328"/>
            <a:ext cx="10834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Predictive modeling is a mathematical </a:t>
            </a:r>
            <a:r>
              <a:rPr lang="en-US" b="1" dirty="0">
                <a:solidFill>
                  <a:schemeClr val="accent6"/>
                </a:solidFill>
              </a:rPr>
              <a:t>process used to predict future events or outcomes by analyzing patterns</a:t>
            </a:r>
            <a:r>
              <a:rPr lang="en-US" dirty="0">
                <a:solidFill>
                  <a:schemeClr val="accent6"/>
                </a:solidFill>
              </a:rPr>
              <a:t> in a given set of input data.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6"/>
                </a:solidFill>
              </a:rPr>
              <a:t>The columns are selected according to the output column 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The </a:t>
            </a:r>
            <a:r>
              <a:rPr lang="en-US" b="1" dirty="0">
                <a:solidFill>
                  <a:schemeClr val="accent6"/>
                </a:solidFill>
              </a:rPr>
              <a:t>Output column </a:t>
            </a:r>
            <a:r>
              <a:rPr lang="en-US" dirty="0">
                <a:solidFill>
                  <a:schemeClr val="accent6"/>
                </a:solidFill>
              </a:rPr>
              <a:t>selected for the data set is </a:t>
            </a:r>
            <a:r>
              <a:rPr lang="en-US" b="1" dirty="0">
                <a:solidFill>
                  <a:schemeClr val="accent6"/>
                </a:solidFill>
              </a:rPr>
              <a:t>price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</a:t>
            </a:r>
            <a:r>
              <a:rPr lang="en-US" b="1" dirty="0">
                <a:solidFill>
                  <a:schemeClr val="accent6"/>
                </a:solidFill>
              </a:rPr>
              <a:t>Input Column  </a:t>
            </a:r>
            <a:r>
              <a:rPr lang="en-US" dirty="0">
                <a:solidFill>
                  <a:schemeClr val="accent6"/>
                </a:solidFill>
              </a:rPr>
              <a:t>for the data is selected on the basis of  price column , The Input column for the data set 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Airline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Date of Journey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Destination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Route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Departure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Arrival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Duration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Total Stops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07550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7EBD-6F22-5381-F621-6512BF20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571" y="429430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en-IN" b="1" dirty="0">
                <a:solidFill>
                  <a:schemeClr val="accent6"/>
                </a:solidFill>
                <a:latin typeface="Bauhaus 93" panose="04030905020B02020C02" pitchFamily="82" charset="0"/>
              </a:rPr>
              <a:t>                 </a:t>
            </a:r>
            <a:r>
              <a:rPr lang="en-IN" sz="4000" b="1" dirty="0">
                <a:solidFill>
                  <a:schemeClr val="accent6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Data Validation</a:t>
            </a:r>
            <a:endParaRPr lang="en-IN" dirty="0">
              <a:solidFill>
                <a:schemeClr val="accent6"/>
              </a:solidFill>
              <a:highlight>
                <a:srgbClr val="000000"/>
              </a:highlight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3BD20-CC2D-5451-4552-18E1019DCF5E}"/>
              </a:ext>
            </a:extLst>
          </p:cNvPr>
          <p:cNvSpPr txBox="1"/>
          <p:nvPr/>
        </p:nvSpPr>
        <p:spPr>
          <a:xfrm>
            <a:off x="1003571" y="1754993"/>
            <a:ext cx="95525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</a:rPr>
              <a:t>Train and Test Split : </a:t>
            </a:r>
            <a:r>
              <a:rPr lang="en-US" dirty="0">
                <a:solidFill>
                  <a:schemeClr val="accent6"/>
                </a:solidFill>
              </a:rPr>
              <a:t>Data is divided in train and test data for the model fitting and evaluation . 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</a:rPr>
              <a:t>Train Data </a:t>
            </a:r>
            <a:r>
              <a:rPr lang="en-US" dirty="0">
                <a:solidFill>
                  <a:schemeClr val="accent6"/>
                </a:solidFill>
              </a:rPr>
              <a:t>is used to train the model according to the requirements 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</a:rPr>
              <a:t>Test Data</a:t>
            </a:r>
            <a:r>
              <a:rPr lang="en-US" dirty="0">
                <a:solidFill>
                  <a:schemeClr val="accent6"/>
                </a:solidFill>
              </a:rPr>
              <a:t> is used to test the model which we have trained in train data 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/>
                </a:solidFill>
              </a:rPr>
              <a:t>Train and Test Data can be extracted by </a:t>
            </a:r>
            <a:r>
              <a:rPr lang="en-US" b="1" dirty="0" err="1">
                <a:solidFill>
                  <a:schemeClr val="accent6"/>
                </a:solidFill>
              </a:rPr>
              <a:t>train_test_split</a:t>
            </a:r>
            <a:r>
              <a:rPr lang="en-US" dirty="0">
                <a:solidFill>
                  <a:schemeClr val="accent6"/>
                </a:solidFill>
              </a:rPr>
              <a:t> method, which divides more than 60%  of data in train and remaining data in test by sampling method.  We have used test size as 65%.</a:t>
            </a:r>
            <a:endParaRPr lang="en-IN" dirty="0">
              <a:solidFill>
                <a:schemeClr val="accent6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39736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382398_Global infographic chart_RVA_v3" id="{57D429A0-5364-4E6C-A58D-1DCD57C5FA95}" vid="{9375BF6D-59C6-4AF4-B9A2-3FAA28FC524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4EBBF7-03A4-45C9-A1E1-26B61E36E91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DD00E32-9E00-435B-8109-6BE382D20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DAB491-A265-4A24-A5D8-B845378BDE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 infographic chart</Template>
  <TotalTime>9170</TotalTime>
  <Words>1392</Words>
  <Application>Microsoft Office PowerPoint</Application>
  <PresentationFormat>Widescreen</PresentationFormat>
  <Paragraphs>175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 SemiBold</vt:lpstr>
      <vt:lpstr>Bauhaus 93</vt:lpstr>
      <vt:lpstr>Calibri</vt:lpstr>
      <vt:lpstr>Gill Sans Ultra Bold Condensed</vt:lpstr>
      <vt:lpstr>Söhne</vt:lpstr>
      <vt:lpstr>Times</vt:lpstr>
      <vt:lpstr>Office Theme</vt:lpstr>
      <vt:lpstr>    FLIGHT FARE ESTIMATION</vt:lpstr>
      <vt:lpstr>             Project Info</vt:lpstr>
      <vt:lpstr>    About the Data &amp; Input, output variables</vt:lpstr>
      <vt:lpstr>Data Cleaning &amp; Enrichment of Data</vt:lpstr>
      <vt:lpstr>Insights on Data (Stats+Visual)  </vt:lpstr>
      <vt:lpstr>PowerPoint Presentation</vt:lpstr>
      <vt:lpstr>          Insights on total analysis</vt:lpstr>
      <vt:lpstr>                Predictive Modelling</vt:lpstr>
      <vt:lpstr>                 Data Validation</vt:lpstr>
      <vt:lpstr>       Inputs selected for my model</vt:lpstr>
      <vt:lpstr>                Data Transformation</vt:lpstr>
      <vt:lpstr>                 Model Training</vt:lpstr>
      <vt:lpstr>       Evaluation(Model Selection)</vt:lpstr>
      <vt:lpstr>         Real Time Prediction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FARE ESTIMATION</dc:title>
  <dc:creator>sarath kumar paluri</dc:creator>
  <cp:keywords/>
  <cp:lastModifiedBy>sarath kumar paluri</cp:lastModifiedBy>
  <cp:revision>8</cp:revision>
  <dcterms:created xsi:type="dcterms:W3CDTF">2023-07-21T14:43:58Z</dcterms:created>
  <dcterms:modified xsi:type="dcterms:W3CDTF">2023-09-01T04:14:50Z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